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5" r:id="rId22"/>
    <p:sldId id="371" r:id="rId23"/>
    <p:sldId id="367" r:id="rId24"/>
    <p:sldId id="364" r:id="rId25"/>
    <p:sldId id="339" r:id="rId26"/>
    <p:sldId id="372" r:id="rId27"/>
    <p:sldId id="358" r:id="rId28"/>
    <p:sldId id="373" r:id="rId29"/>
    <p:sldId id="355" r:id="rId30"/>
    <p:sldId id="37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408"/>
            <p14:sldId id="351"/>
            <p14:sldId id="386"/>
            <p14:sldId id="387"/>
            <p14:sldId id="389"/>
            <p14:sldId id="352"/>
            <p14:sldId id="395"/>
            <p14:sldId id="396"/>
            <p14:sldId id="391"/>
            <p14:sldId id="390"/>
            <p14:sldId id="392"/>
            <p14:sldId id="393"/>
            <p14:sldId id="394"/>
            <p14:sldId id="379"/>
            <p14:sldId id="350"/>
            <p14:sldId id="380"/>
            <p14:sldId id="381"/>
            <p14:sldId id="382"/>
            <p14:sldId id="383"/>
            <p14:sldId id="384"/>
            <p14:sldId id="378"/>
            <p14:sldId id="385"/>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p:scale>
          <a:sx n="100" d="100"/>
          <a:sy n="100" d="100"/>
        </p:scale>
        <p:origin x="-552" y="-756"/>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12/7/2011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12/7/2011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12/7/2011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a:t>
            </a:r>
            <a:r>
              <a:rPr lang="en-US" sz="3600" dirty="0" smtClean="0"/>
              <a:t>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r>
              <a:rPr lang="en-US" dirty="0" smtClean="0"/>
              <a:t>.</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a:t>
            </a:r>
            <a:r>
              <a:rPr lang="en-US" sz="2000" dirty="0" smtClean="0"/>
              <a:t>electronic device (relay, meter, PLC, etc.) has internal memory to store some or all of the following data: analog values, status changes, sequence of events, and power quality. </a:t>
            </a:r>
          </a:p>
          <a:p>
            <a:endParaRPr lang="en-US" sz="2000" dirty="0" smtClean="0"/>
          </a:p>
          <a:p>
            <a:r>
              <a:rPr lang="en-US" sz="2000" dirty="0" smtClean="0"/>
              <a:t>These </a:t>
            </a:r>
            <a:r>
              <a:rPr lang="en-US" sz="2000" dirty="0" smtClean="0"/>
              <a:t>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data concentrator should poll each device for analog values and status changes at data collection rates consistent with the utility’s SCADA system</a:t>
            </a:r>
            <a:r>
              <a:rPr lang="en-US" sz="2000" dirty="0" smtClean="0"/>
              <a:t>.</a:t>
            </a:r>
          </a:p>
          <a:p>
            <a:endParaRPr lang="en-US" sz="2000" dirty="0" smtClean="0"/>
          </a:p>
          <a:p>
            <a:r>
              <a:rPr lang="en-US" sz="2000" dirty="0" smtClean="0"/>
              <a:t>For example it should collect status points every 2 sec, tie-line and generator analogs every 2 sec, and remaining analog values every 2 to 10 sec). </a:t>
            </a:r>
            <a:endParaRPr lang="en-US" sz="2000" dirty="0" smtClean="0"/>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a:t>
            </a:r>
            <a:r>
              <a:rPr lang="en-US" sz="2000" dirty="0" smtClean="0"/>
              <a:t>data required for operational purposes should be communicated to the SCADA system via a communication link from the data concentrator</a:t>
            </a:r>
            <a:r>
              <a:rPr lang="en-US" sz="2000" dirty="0" smtClean="0"/>
              <a:t>.</a:t>
            </a:r>
          </a:p>
          <a:p>
            <a:endParaRPr lang="en-US" sz="2000" dirty="0" smtClean="0"/>
          </a:p>
          <a:p>
            <a:r>
              <a:rPr lang="en-US" sz="2000" dirty="0" smtClean="0"/>
              <a:t>All data required for non-operational purposes should be communicated to the data warehouse via a communication link from the data concentrator</a:t>
            </a:r>
            <a:r>
              <a:rPr lang="en-US" sz="2000" dirty="0" smtClean="0"/>
              <a:t>.</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host processor must be based on industry standards and strong networking ability, such as Ethernet, TCP/IP, UNIX, Windows 2000 or XP, Linux, etc</a:t>
            </a:r>
            <a:r>
              <a:rPr lang="en-US" sz="2000" dirty="0" smtClean="0"/>
              <a:t>.</a:t>
            </a:r>
          </a:p>
          <a:p>
            <a:endParaRPr lang="en-US" sz="2000" dirty="0" smtClean="0"/>
          </a:p>
          <a:p>
            <a:r>
              <a:rPr lang="en-US" sz="2000" dirty="0" smtClean="0"/>
              <a:t>It must also support an open architecture, with no proprietary interfaces or products</a:t>
            </a:r>
            <a:r>
              <a:rPr lang="en-US" sz="2000" dirty="0" smtClean="0"/>
              <a:t>.</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p>
          <a:p>
            <a:r>
              <a:rPr lang="en-US" dirty="0"/>
              <a:t>Distribution Substations</a:t>
            </a:r>
          </a:p>
          <a:p>
            <a:pPr lvl="1"/>
            <a:r>
              <a:rPr lang="en-US" dirty="0"/>
              <a:t>Transfers power from transmission system to distribution system. Steps down voltage to value suitable for local usage. </a:t>
            </a:r>
          </a:p>
          <a:p>
            <a:pPr lvl="1"/>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a:t>
            </a:r>
            <a:r>
              <a:rPr lang="en-US" sz="2000" dirty="0" smtClean="0"/>
              <a:t>substation LAN must meet industry standards to allow interoperability and the use of plug-and-play devices</a:t>
            </a:r>
            <a:r>
              <a:rPr lang="en-US" sz="2000" dirty="0" smtClean="0"/>
              <a:t>.</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600200"/>
            <a:ext cx="4267200" cy="4525963"/>
          </a:xfrm>
        </p:spPr>
        <p:txBody>
          <a:bodyPr>
            <a:normAutofit/>
          </a:bodyPr>
          <a:lstStyle/>
          <a:p>
            <a:pPr marL="0" lvl="1"/>
            <a:r>
              <a:rPr lang="en-US" sz="1400" dirty="0" smtClean="0"/>
              <a:t>Advanced Radio Data Information Service (ARDIS)</a:t>
            </a:r>
          </a:p>
          <a:p>
            <a:pPr marL="0" lvl="1"/>
            <a:r>
              <a:rPr lang="en-US" sz="1400" dirty="0" smtClean="0"/>
              <a:t>Plain Old Telephone System (POTS)</a:t>
            </a:r>
          </a:p>
          <a:p>
            <a:pPr marL="0" lvl="1"/>
            <a:r>
              <a:rPr lang="en-US" sz="1400" dirty="0" smtClean="0"/>
              <a:t>Wireless Telephone S4ervice</a:t>
            </a:r>
          </a:p>
          <a:p>
            <a:pPr marL="0" lvl="1"/>
            <a:r>
              <a:rPr lang="en-US" sz="1400" dirty="0"/>
              <a:t>Cellular Digital Packet Data (CDPD) </a:t>
            </a:r>
            <a:endParaRPr lang="en-US" sz="1400" dirty="0" smtClean="0"/>
          </a:p>
          <a:p>
            <a:pPr marL="0" lvl="1"/>
            <a:r>
              <a:rPr lang="en-US" sz="1400" dirty="0"/>
              <a:t>Telephone Lines : leased and dial-up</a:t>
            </a:r>
            <a:endParaRPr lang="en-US" sz="1400" dirty="0" smtClean="0"/>
          </a:p>
          <a:p>
            <a:pPr marL="0" lvl="1"/>
            <a:r>
              <a:rPr lang="en-US" sz="1400" dirty="0"/>
              <a:t>Private Microwave </a:t>
            </a:r>
            <a:r>
              <a:rPr lang="en-US" sz="1400" dirty="0" smtClean="0"/>
              <a:t>Radio</a:t>
            </a:r>
          </a:p>
          <a:p>
            <a:pPr marL="0" lvl="1"/>
            <a:r>
              <a:rPr lang="en-US" sz="1400" dirty="0"/>
              <a:t>Multiple Address Systems (MAS) </a:t>
            </a:r>
            <a:endParaRPr lang="en-US" sz="1400" dirty="0" smtClean="0"/>
          </a:p>
          <a:p>
            <a:pPr marL="0" lvl="1"/>
            <a:r>
              <a:rPr lang="en-US" sz="1400" dirty="0"/>
              <a:t>Very Small Aperture Terminal Satellite (VSAT</a:t>
            </a:r>
            <a:r>
              <a:rPr lang="en-US" sz="1400" dirty="0" smtClean="0"/>
              <a:t>)</a:t>
            </a:r>
          </a:p>
          <a:p>
            <a:pPr marL="0" lvl="1"/>
            <a:r>
              <a:rPr lang="en-US" sz="1400" dirty="0"/>
              <a:t>Land-Mobile Two-Way </a:t>
            </a:r>
            <a:r>
              <a:rPr lang="en-US" sz="1400" dirty="0" smtClean="0"/>
              <a:t>Radio</a:t>
            </a:r>
          </a:p>
          <a:p>
            <a:pPr marL="0" lvl="1"/>
            <a:r>
              <a:rPr lang="en-US" sz="1400" dirty="0"/>
              <a:t>Optical </a:t>
            </a:r>
            <a:r>
              <a:rPr lang="en-US" sz="1400" dirty="0" smtClean="0"/>
              <a:t>Fiber</a:t>
            </a:r>
          </a:p>
          <a:p>
            <a:pPr marL="0" lvl="1"/>
            <a:r>
              <a:rPr lang="en-US" sz="1400" dirty="0"/>
              <a:t>Power-Line Carrier (PLC</a:t>
            </a:r>
            <a:r>
              <a:rPr lang="en-US" sz="1400" dirty="0" smtClean="0"/>
              <a:t>)</a:t>
            </a:r>
          </a:p>
          <a:p>
            <a:pPr marL="0" lvl="1"/>
            <a:r>
              <a:rPr lang="en-US" sz="1400" dirty="0"/>
              <a:t>Short Message System (SMS)</a:t>
            </a:r>
            <a:endParaRPr lang="en-US" sz="1400" dirty="0" smtClean="0"/>
          </a:p>
          <a:p>
            <a:pPr marL="0"/>
            <a:endParaRPr lang="en-US" sz="1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rmAutofit fontScale="62500" lnSpcReduction="20000"/>
          </a:bodyPr>
          <a:lstStyle/>
          <a:p>
            <a:pPr algn="just"/>
            <a:r>
              <a:rPr lang="en-US" dirty="0">
                <a:cs typeface="Times New Roman" pitchFamily="18" charset="0"/>
              </a:rPr>
              <a:t>Main purpose is to step down the voltage from transmission levels to levels appropriate for local distribution. </a:t>
            </a:r>
          </a:p>
          <a:p>
            <a:pPr algn="just"/>
            <a:endParaRPr lang="en-US" dirty="0">
              <a:cs typeface="Times New Roman" pitchFamily="18" charset="0"/>
            </a:endParaRPr>
          </a:p>
          <a:p>
            <a:pPr algn="just"/>
            <a:r>
              <a:rPr lang="en-US" dirty="0">
                <a:cs typeface="Times New Roman" pitchFamily="18" charset="0"/>
              </a:rPr>
              <a:t>May also isolate faults and/or regulate voltage.</a:t>
            </a:r>
          </a:p>
          <a:p>
            <a:pPr algn="just"/>
            <a:endParaRPr lang="en-US" dirty="0">
              <a:cs typeface="Times New Roman" pitchFamily="18" charset="0"/>
            </a:endParaRPr>
          </a:p>
          <a:p>
            <a:pPr algn="just"/>
            <a:r>
              <a:rPr lang="en-US" dirty="0">
                <a:cs typeface="Times New Roman" pitchFamily="18" charset="0"/>
              </a:rPr>
              <a:t>Usually characterized by voltages up to 230 kV on the primary side and 12.5Y/7.2 kV, 13.2Y/7.6 kV, 13.8Y/8.0 kV, 24.9Y/14.4 kV, or 34.5Y/19.9 kV on the secondary side</a:t>
            </a:r>
            <a:r>
              <a:rPr lang="en-US" dirty="0" smtClean="0">
                <a:cs typeface="Times New Roman" pitchFamily="18" charset="0"/>
              </a:rPr>
              <a:t>.</a:t>
            </a:r>
          </a:p>
          <a:p>
            <a:pPr algn="just"/>
            <a:endParaRPr lang="en-US" dirty="0" smtClean="0">
              <a:cs typeface="Times New Roman" pitchFamily="18" charset="0"/>
            </a:endParaRPr>
          </a:p>
          <a:p>
            <a:pPr algn="just"/>
            <a:r>
              <a:rPr lang="en-US" dirty="0">
                <a:cs typeface="Times New Roman" pitchFamily="18" charset="0"/>
              </a:rPr>
              <a:t>The power transformers commonly used in this application are two-winding type and may be single-phase or three-phase units</a:t>
            </a:r>
            <a:r>
              <a:rPr lang="en-US" dirty="0" smtClean="0">
                <a:cs typeface="Times New Roman" pitchFamily="18" charset="0"/>
              </a:rPr>
              <a:t>.</a:t>
            </a:r>
            <a:endParaRPr lang="en-US" dirty="0">
              <a:cs typeface="Times New Roman" pitchFamily="18" charset="0"/>
            </a:endParaRPr>
          </a:p>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12973</TotalTime>
  <Words>5557</Words>
  <Application>Microsoft Office PowerPoint</Application>
  <PresentationFormat>On-screen Show (4:3)</PresentationFormat>
  <Paragraphs>628</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673</cp:revision>
  <dcterms:created xsi:type="dcterms:W3CDTF">2006-08-16T00:00:00Z</dcterms:created>
  <dcterms:modified xsi:type="dcterms:W3CDTF">2011-12-07T19:25:56Z</dcterms:modified>
</cp:coreProperties>
</file>